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61" r:id="rId2"/>
    <p:sldId id="264" r:id="rId3"/>
    <p:sldId id="258" r:id="rId4"/>
    <p:sldId id="256" r:id="rId5"/>
    <p:sldId id="263" r:id="rId6"/>
    <p:sldId id="265" r:id="rId7"/>
    <p:sldId id="266" r:id="rId8"/>
    <p:sldId id="262" r:id="rId9"/>
    <p:sldId id="257" r:id="rId10"/>
    <p:sldId id="260"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56" autoAdjust="0"/>
    <p:restoredTop sz="94607" autoAdjust="0"/>
  </p:normalViewPr>
  <p:slideViewPr>
    <p:cSldViewPr snapToGrid="0">
      <p:cViewPr varScale="1">
        <p:scale>
          <a:sx n="56" d="100"/>
          <a:sy n="56" d="100"/>
        </p:scale>
        <p:origin x="1176" y="72"/>
      </p:cViewPr>
      <p:guideLst>
        <p:guide orient="horz" pos="2160"/>
        <p:guide pos="3840"/>
      </p:guideLst>
    </p:cSldViewPr>
  </p:slideViewPr>
  <p:outlineViewPr>
    <p:cViewPr>
      <p:scale>
        <a:sx n="33" d="100"/>
        <a:sy n="33" d="100"/>
      </p:scale>
      <p:origin x="258" y="3696"/>
    </p:cViewPr>
  </p:outlin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D42539A-ECD4-4195-8A00-4E1A037A7B38}" type="datetimeFigureOut">
              <a:rPr lang="en-US" smtClean="0"/>
              <a:t>1/20/2025</a:t>
            </a:fld>
            <a:endParaRPr lang="en-IN"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IN"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FACA114-ABC2-4975-9DC3-030094D31B71}" type="slidenum">
              <a:rPr lang="en-IN" smtClean="0"/>
              <a:t>‹#›</a:t>
            </a:fld>
            <a:endParaRPr lang="en-IN"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FFACA114-ABC2-4975-9DC3-030094D31B71}" type="slidenum">
              <a:rPr lang="en-IN" smtClean="0"/>
              <a:t>9</a:t>
            </a:fld>
            <a:endParaRPr lang="en-IN"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A710382-9EB6-4EB7-8EE1-D6EC7F79865F}" type="datetimeFigureOut">
              <a:rPr lang="en-IN" smtClean="0"/>
              <a:pPr/>
              <a:t>20-01-2025</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73CDA4C0-1AE2-46F8-8F93-9F6742CCA7FC}" type="slidenum">
              <a:rPr lang="en-IN" smtClean="0"/>
              <a:pPr/>
              <a:t>‹#›</a:t>
            </a:fld>
            <a:endParaRPr lang="en-IN" dirty="0"/>
          </a:p>
        </p:txBody>
      </p:sp>
    </p:spTree>
    <p:extLst>
      <p:ext uri="{BB962C8B-B14F-4D97-AF65-F5344CB8AC3E}">
        <p14:creationId xmlns:p14="http://schemas.microsoft.com/office/powerpoint/2010/main" val="2248372849"/>
      </p:ext>
    </p:extLst>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A710382-9EB6-4EB7-8EE1-D6EC7F79865F}" type="datetimeFigureOut">
              <a:rPr lang="en-IN" smtClean="0"/>
              <a:pPr/>
              <a:t>20-01-2025</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73CDA4C0-1AE2-46F8-8F93-9F6742CCA7FC}" type="slidenum">
              <a:rPr lang="en-IN" smtClean="0"/>
              <a:pPr/>
              <a:t>‹#›</a:t>
            </a:fld>
            <a:endParaRPr lang="en-IN" dirty="0"/>
          </a:p>
        </p:txBody>
      </p:sp>
    </p:spTree>
    <p:extLst>
      <p:ext uri="{BB962C8B-B14F-4D97-AF65-F5344CB8AC3E}">
        <p14:creationId xmlns:p14="http://schemas.microsoft.com/office/powerpoint/2010/main" val="3754330872"/>
      </p:ext>
    </p:extLst>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A710382-9EB6-4EB7-8EE1-D6EC7F79865F}" type="datetimeFigureOut">
              <a:rPr lang="en-IN" smtClean="0"/>
              <a:pPr/>
              <a:t>20-01-2025</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73CDA4C0-1AE2-46F8-8F93-9F6742CCA7FC}" type="slidenum">
              <a:rPr lang="en-IN" smtClean="0"/>
              <a:pPr/>
              <a:t>‹#›</a:t>
            </a:fld>
            <a:endParaRPr lang="en-IN"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50116920"/>
      </p:ext>
    </p:extLst>
  </p:cSld>
  <p:clrMapOvr>
    <a:masterClrMapping/>
  </p:clrMapOvr>
  <p:transition>
    <p:dissolv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A710382-9EB6-4EB7-8EE1-D6EC7F79865F}" type="datetimeFigureOut">
              <a:rPr lang="en-IN" smtClean="0"/>
              <a:pPr/>
              <a:t>20-01-2025</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73CDA4C0-1AE2-46F8-8F93-9F6742CCA7FC}" type="slidenum">
              <a:rPr lang="en-IN" smtClean="0"/>
              <a:pPr/>
              <a:t>‹#›</a:t>
            </a:fld>
            <a:endParaRPr lang="en-IN" dirty="0"/>
          </a:p>
        </p:txBody>
      </p:sp>
    </p:spTree>
    <p:extLst>
      <p:ext uri="{BB962C8B-B14F-4D97-AF65-F5344CB8AC3E}">
        <p14:creationId xmlns:p14="http://schemas.microsoft.com/office/powerpoint/2010/main" val="1731908339"/>
      </p:ext>
    </p:extLst>
  </p:cSld>
  <p:clrMapOvr>
    <a:masterClrMapping/>
  </p:clrMapOvr>
  <p:transition>
    <p:dissolv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A710382-9EB6-4EB7-8EE1-D6EC7F79865F}" type="datetimeFigureOut">
              <a:rPr lang="en-IN" smtClean="0"/>
              <a:pPr/>
              <a:t>20-01-2025</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73CDA4C0-1AE2-46F8-8F93-9F6742CCA7FC}" type="slidenum">
              <a:rPr lang="en-IN" smtClean="0"/>
              <a:pPr/>
              <a:t>‹#›</a:t>
            </a:fld>
            <a:endParaRPr lang="en-IN"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426353728"/>
      </p:ext>
    </p:extLst>
  </p:cSld>
  <p:clrMapOvr>
    <a:masterClrMapping/>
  </p:clrMapOvr>
  <p:transition>
    <p:dissolv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A710382-9EB6-4EB7-8EE1-D6EC7F79865F}" type="datetimeFigureOut">
              <a:rPr lang="en-IN" smtClean="0"/>
              <a:pPr/>
              <a:t>20-01-2025</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73CDA4C0-1AE2-46F8-8F93-9F6742CCA7FC}" type="slidenum">
              <a:rPr lang="en-IN" smtClean="0"/>
              <a:pPr/>
              <a:t>‹#›</a:t>
            </a:fld>
            <a:endParaRPr lang="en-IN" dirty="0"/>
          </a:p>
        </p:txBody>
      </p:sp>
    </p:spTree>
    <p:extLst>
      <p:ext uri="{BB962C8B-B14F-4D97-AF65-F5344CB8AC3E}">
        <p14:creationId xmlns:p14="http://schemas.microsoft.com/office/powerpoint/2010/main" val="443338873"/>
      </p:ext>
    </p:extLst>
  </p:cSld>
  <p:clrMapOvr>
    <a:masterClrMapping/>
  </p:clrMapOvr>
  <p:transition>
    <p:dissolv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A710382-9EB6-4EB7-8EE1-D6EC7F79865F}" type="datetimeFigureOut">
              <a:rPr lang="en-IN" smtClean="0"/>
              <a:pPr/>
              <a:t>20-01-2025</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73CDA4C0-1AE2-46F8-8F93-9F6742CCA7FC}" type="slidenum">
              <a:rPr lang="en-IN" smtClean="0"/>
              <a:pPr/>
              <a:t>‹#›</a:t>
            </a:fld>
            <a:endParaRPr lang="en-IN" dirty="0"/>
          </a:p>
        </p:txBody>
      </p:sp>
    </p:spTree>
    <p:extLst>
      <p:ext uri="{BB962C8B-B14F-4D97-AF65-F5344CB8AC3E}">
        <p14:creationId xmlns:p14="http://schemas.microsoft.com/office/powerpoint/2010/main" val="2918212461"/>
      </p:ext>
    </p:extLst>
  </p:cSld>
  <p:clrMapOvr>
    <a:masterClrMapping/>
  </p:clrMapOvr>
  <p:transition>
    <p:dissolv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A710382-9EB6-4EB7-8EE1-D6EC7F79865F}" type="datetimeFigureOut">
              <a:rPr lang="en-IN" smtClean="0"/>
              <a:pPr/>
              <a:t>20-01-2025</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73CDA4C0-1AE2-46F8-8F93-9F6742CCA7FC}" type="slidenum">
              <a:rPr lang="en-IN" smtClean="0"/>
              <a:pPr/>
              <a:t>‹#›</a:t>
            </a:fld>
            <a:endParaRPr lang="en-IN" dirty="0"/>
          </a:p>
        </p:txBody>
      </p:sp>
    </p:spTree>
    <p:extLst>
      <p:ext uri="{BB962C8B-B14F-4D97-AF65-F5344CB8AC3E}">
        <p14:creationId xmlns:p14="http://schemas.microsoft.com/office/powerpoint/2010/main" val="3368286397"/>
      </p:ext>
    </p:extLst>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A710382-9EB6-4EB7-8EE1-D6EC7F79865F}" type="datetimeFigureOut">
              <a:rPr lang="en-IN" smtClean="0"/>
              <a:pPr/>
              <a:t>20-01-2025</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73CDA4C0-1AE2-46F8-8F93-9F6742CCA7FC}" type="slidenum">
              <a:rPr lang="en-IN" smtClean="0"/>
              <a:pPr/>
              <a:t>‹#›</a:t>
            </a:fld>
            <a:endParaRPr lang="en-IN" dirty="0"/>
          </a:p>
        </p:txBody>
      </p:sp>
    </p:spTree>
    <p:extLst>
      <p:ext uri="{BB962C8B-B14F-4D97-AF65-F5344CB8AC3E}">
        <p14:creationId xmlns:p14="http://schemas.microsoft.com/office/powerpoint/2010/main" val="3644299121"/>
      </p:ext>
    </p:extLst>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A710382-9EB6-4EB7-8EE1-D6EC7F79865F}" type="datetimeFigureOut">
              <a:rPr lang="en-IN" smtClean="0"/>
              <a:pPr/>
              <a:t>20-01-2025</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73CDA4C0-1AE2-46F8-8F93-9F6742CCA7FC}" type="slidenum">
              <a:rPr lang="en-IN" smtClean="0"/>
              <a:pPr/>
              <a:t>‹#›</a:t>
            </a:fld>
            <a:endParaRPr lang="en-IN" dirty="0"/>
          </a:p>
        </p:txBody>
      </p:sp>
    </p:spTree>
    <p:extLst>
      <p:ext uri="{BB962C8B-B14F-4D97-AF65-F5344CB8AC3E}">
        <p14:creationId xmlns:p14="http://schemas.microsoft.com/office/powerpoint/2010/main" val="1562007676"/>
      </p:ext>
    </p:extLst>
  </p:cSld>
  <p:clrMapOvr>
    <a:masterClrMapping/>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A710382-9EB6-4EB7-8EE1-D6EC7F79865F}" type="datetimeFigureOut">
              <a:rPr lang="en-IN" smtClean="0"/>
              <a:pPr/>
              <a:t>20-01-2025</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73CDA4C0-1AE2-46F8-8F93-9F6742CCA7FC}" type="slidenum">
              <a:rPr lang="en-IN" smtClean="0"/>
              <a:pPr/>
              <a:t>‹#›</a:t>
            </a:fld>
            <a:endParaRPr lang="en-IN" dirty="0"/>
          </a:p>
        </p:txBody>
      </p:sp>
    </p:spTree>
    <p:extLst>
      <p:ext uri="{BB962C8B-B14F-4D97-AF65-F5344CB8AC3E}">
        <p14:creationId xmlns:p14="http://schemas.microsoft.com/office/powerpoint/2010/main" val="2705273319"/>
      </p:ext>
    </p:extLst>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A710382-9EB6-4EB7-8EE1-D6EC7F79865F}" type="datetimeFigureOut">
              <a:rPr lang="en-IN" smtClean="0"/>
              <a:pPr/>
              <a:t>20-01-2025</a:t>
            </a:fld>
            <a:endParaRPr lang="en-IN" dirty="0"/>
          </a:p>
        </p:txBody>
      </p:sp>
      <p:sp>
        <p:nvSpPr>
          <p:cNvPr id="8" name="Footer Placeholder 7"/>
          <p:cNvSpPr>
            <a:spLocks noGrp="1"/>
          </p:cNvSpPr>
          <p:nvPr>
            <p:ph type="ftr" sz="quarter" idx="11"/>
          </p:nvPr>
        </p:nvSpPr>
        <p:spPr/>
        <p:txBody>
          <a:bodyPr/>
          <a:lstStyle/>
          <a:p>
            <a:endParaRPr lang="en-IN" dirty="0"/>
          </a:p>
        </p:txBody>
      </p:sp>
      <p:sp>
        <p:nvSpPr>
          <p:cNvPr id="9" name="Slide Number Placeholder 8"/>
          <p:cNvSpPr>
            <a:spLocks noGrp="1"/>
          </p:cNvSpPr>
          <p:nvPr>
            <p:ph type="sldNum" sz="quarter" idx="12"/>
          </p:nvPr>
        </p:nvSpPr>
        <p:spPr/>
        <p:txBody>
          <a:bodyPr/>
          <a:lstStyle/>
          <a:p>
            <a:fld id="{73CDA4C0-1AE2-46F8-8F93-9F6742CCA7FC}" type="slidenum">
              <a:rPr lang="en-IN" smtClean="0"/>
              <a:pPr/>
              <a:t>‹#›</a:t>
            </a:fld>
            <a:endParaRPr lang="en-IN" dirty="0"/>
          </a:p>
        </p:txBody>
      </p:sp>
    </p:spTree>
    <p:extLst>
      <p:ext uri="{BB962C8B-B14F-4D97-AF65-F5344CB8AC3E}">
        <p14:creationId xmlns:p14="http://schemas.microsoft.com/office/powerpoint/2010/main" val="3676128325"/>
      </p:ext>
    </p:extLst>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A710382-9EB6-4EB7-8EE1-D6EC7F79865F}" type="datetimeFigureOut">
              <a:rPr lang="en-IN" smtClean="0"/>
              <a:pPr/>
              <a:t>20-01-2025</a:t>
            </a:fld>
            <a:endParaRPr lang="en-IN" dirty="0"/>
          </a:p>
        </p:txBody>
      </p:sp>
      <p:sp>
        <p:nvSpPr>
          <p:cNvPr id="4" name="Footer Placeholder 3"/>
          <p:cNvSpPr>
            <a:spLocks noGrp="1"/>
          </p:cNvSpPr>
          <p:nvPr>
            <p:ph type="ftr" sz="quarter" idx="11"/>
          </p:nvPr>
        </p:nvSpPr>
        <p:spPr/>
        <p:txBody>
          <a:bodyPr/>
          <a:lstStyle/>
          <a:p>
            <a:endParaRPr lang="en-IN" dirty="0"/>
          </a:p>
        </p:txBody>
      </p:sp>
      <p:sp>
        <p:nvSpPr>
          <p:cNvPr id="5" name="Slide Number Placeholder 4"/>
          <p:cNvSpPr>
            <a:spLocks noGrp="1"/>
          </p:cNvSpPr>
          <p:nvPr>
            <p:ph type="sldNum" sz="quarter" idx="12"/>
          </p:nvPr>
        </p:nvSpPr>
        <p:spPr/>
        <p:txBody>
          <a:bodyPr/>
          <a:lstStyle/>
          <a:p>
            <a:fld id="{73CDA4C0-1AE2-46F8-8F93-9F6742CCA7FC}" type="slidenum">
              <a:rPr lang="en-IN" smtClean="0"/>
              <a:pPr/>
              <a:t>‹#›</a:t>
            </a:fld>
            <a:endParaRPr lang="en-IN" dirty="0"/>
          </a:p>
        </p:txBody>
      </p:sp>
    </p:spTree>
    <p:extLst>
      <p:ext uri="{BB962C8B-B14F-4D97-AF65-F5344CB8AC3E}">
        <p14:creationId xmlns:p14="http://schemas.microsoft.com/office/powerpoint/2010/main" val="478166469"/>
      </p:ext>
    </p:extLst>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710382-9EB6-4EB7-8EE1-D6EC7F79865F}" type="datetimeFigureOut">
              <a:rPr lang="en-IN" smtClean="0"/>
              <a:pPr/>
              <a:t>20-01-2025</a:t>
            </a:fld>
            <a:endParaRPr lang="en-IN" dirty="0"/>
          </a:p>
        </p:txBody>
      </p:sp>
      <p:sp>
        <p:nvSpPr>
          <p:cNvPr id="3" name="Footer Placeholder 2"/>
          <p:cNvSpPr>
            <a:spLocks noGrp="1"/>
          </p:cNvSpPr>
          <p:nvPr>
            <p:ph type="ftr" sz="quarter" idx="11"/>
          </p:nvPr>
        </p:nvSpPr>
        <p:spPr/>
        <p:txBody>
          <a:bodyPr/>
          <a:lstStyle/>
          <a:p>
            <a:endParaRPr lang="en-IN" dirty="0"/>
          </a:p>
        </p:txBody>
      </p:sp>
      <p:sp>
        <p:nvSpPr>
          <p:cNvPr id="4" name="Slide Number Placeholder 3"/>
          <p:cNvSpPr>
            <a:spLocks noGrp="1"/>
          </p:cNvSpPr>
          <p:nvPr>
            <p:ph type="sldNum" sz="quarter" idx="12"/>
          </p:nvPr>
        </p:nvSpPr>
        <p:spPr/>
        <p:txBody>
          <a:bodyPr/>
          <a:lstStyle/>
          <a:p>
            <a:fld id="{73CDA4C0-1AE2-46F8-8F93-9F6742CCA7FC}" type="slidenum">
              <a:rPr lang="en-IN" smtClean="0"/>
              <a:pPr/>
              <a:t>‹#›</a:t>
            </a:fld>
            <a:endParaRPr lang="en-IN" dirty="0"/>
          </a:p>
        </p:txBody>
      </p:sp>
    </p:spTree>
    <p:extLst>
      <p:ext uri="{BB962C8B-B14F-4D97-AF65-F5344CB8AC3E}">
        <p14:creationId xmlns:p14="http://schemas.microsoft.com/office/powerpoint/2010/main" val="3808793781"/>
      </p:ext>
    </p:extLst>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A710382-9EB6-4EB7-8EE1-D6EC7F79865F}" type="datetimeFigureOut">
              <a:rPr lang="en-IN" smtClean="0"/>
              <a:pPr/>
              <a:t>20-01-2025</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73CDA4C0-1AE2-46F8-8F93-9F6742CCA7FC}" type="slidenum">
              <a:rPr lang="en-IN" smtClean="0"/>
              <a:pPr/>
              <a:t>‹#›</a:t>
            </a:fld>
            <a:endParaRPr lang="en-IN" dirty="0"/>
          </a:p>
        </p:txBody>
      </p:sp>
    </p:spTree>
    <p:extLst>
      <p:ext uri="{BB962C8B-B14F-4D97-AF65-F5344CB8AC3E}">
        <p14:creationId xmlns:p14="http://schemas.microsoft.com/office/powerpoint/2010/main" val="2173869565"/>
      </p:ext>
    </p:extLst>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A710382-9EB6-4EB7-8EE1-D6EC7F79865F}" type="datetimeFigureOut">
              <a:rPr lang="en-IN" smtClean="0"/>
              <a:pPr/>
              <a:t>20-01-2025</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73CDA4C0-1AE2-46F8-8F93-9F6742CCA7FC}" type="slidenum">
              <a:rPr lang="en-IN" smtClean="0"/>
              <a:pPr/>
              <a:t>‹#›</a:t>
            </a:fld>
            <a:endParaRPr lang="en-IN" dirty="0"/>
          </a:p>
        </p:txBody>
      </p:sp>
    </p:spTree>
    <p:extLst>
      <p:ext uri="{BB962C8B-B14F-4D97-AF65-F5344CB8AC3E}">
        <p14:creationId xmlns:p14="http://schemas.microsoft.com/office/powerpoint/2010/main" val="1986730389"/>
      </p:ext>
    </p:extLst>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A710382-9EB6-4EB7-8EE1-D6EC7F79865F}" type="datetimeFigureOut">
              <a:rPr lang="en-IN" smtClean="0"/>
              <a:pPr/>
              <a:t>20-01-2025</a:t>
            </a:fld>
            <a:endParaRPr lang="en-IN"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3CDA4C0-1AE2-46F8-8F93-9F6742CCA7FC}" type="slidenum">
              <a:rPr lang="en-IN" smtClean="0"/>
              <a:pPr/>
              <a:t>‹#›</a:t>
            </a:fld>
            <a:endParaRPr lang="en-IN" dirty="0"/>
          </a:p>
        </p:txBody>
      </p:sp>
    </p:spTree>
    <p:extLst>
      <p:ext uri="{BB962C8B-B14F-4D97-AF65-F5344CB8AC3E}">
        <p14:creationId xmlns:p14="http://schemas.microsoft.com/office/powerpoint/2010/main" val="5844389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ransition>
    <p:dissolve/>
  </p:transition>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1126FE-A795-3105-5D7D-0E550B224870}"/>
              </a:ext>
            </a:extLst>
          </p:cNvPr>
          <p:cNvSpPr>
            <a:spLocks noGrp="1"/>
          </p:cNvSpPr>
          <p:nvPr>
            <p:ph type="title"/>
          </p:nvPr>
        </p:nvSpPr>
        <p:spPr>
          <a:xfrm>
            <a:off x="3095539" y="1422139"/>
            <a:ext cx="4563610" cy="1799234"/>
          </a:xfrm>
        </p:spPr>
        <p:txBody>
          <a:bodyPr>
            <a:noAutofit/>
          </a:bodyPr>
          <a:lstStyle/>
          <a:p>
            <a:r>
              <a:rPr lang="en-US" sz="6000" b="1" u="sng" dirty="0">
                <a:solidFill>
                  <a:schemeClr val="accent4">
                    <a:lumMod val="75000"/>
                  </a:schemeClr>
                </a:solidFill>
                <a:latin typeface="Berlin Sans FB Demi" panose="020E0802020502020306" pitchFamily="34" charset="0"/>
              </a:rPr>
              <a:t>SIGN - TEST</a:t>
            </a:r>
            <a:endParaRPr lang="en-IN" sz="6000" b="1" u="sng" dirty="0">
              <a:solidFill>
                <a:schemeClr val="accent4">
                  <a:lumMod val="75000"/>
                </a:schemeClr>
              </a:solidFill>
              <a:latin typeface="Berlin Sans FB Demi" panose="020E0802020502020306" pitchFamily="34" charset="0"/>
            </a:endParaRPr>
          </a:p>
        </p:txBody>
      </p:sp>
      <p:sp>
        <p:nvSpPr>
          <p:cNvPr id="3" name="Content Placeholder 2">
            <a:extLst>
              <a:ext uri="{FF2B5EF4-FFF2-40B4-BE49-F238E27FC236}">
                <a16:creationId xmlns:a16="http://schemas.microsoft.com/office/drawing/2014/main" id="{9B995EE6-90A5-11B8-3EF6-340D856BAF45}"/>
              </a:ext>
            </a:extLst>
          </p:cNvPr>
          <p:cNvSpPr>
            <a:spLocks noGrp="1"/>
          </p:cNvSpPr>
          <p:nvPr>
            <p:ph idx="1"/>
          </p:nvPr>
        </p:nvSpPr>
        <p:spPr>
          <a:xfrm>
            <a:off x="2353296" y="3221373"/>
            <a:ext cx="8279935" cy="1571407"/>
          </a:xfrm>
        </p:spPr>
        <p:txBody>
          <a:bodyPr>
            <a:normAutofit fontScale="85000" lnSpcReduction="20000"/>
          </a:bodyPr>
          <a:lstStyle/>
          <a:p>
            <a:pPr algn="ctr"/>
            <a:r>
              <a:rPr lang="en-US" sz="3200" dirty="0">
                <a:solidFill>
                  <a:srgbClr val="FF0000"/>
                </a:solidFill>
              </a:rPr>
              <a:t>Dr. </a:t>
            </a:r>
            <a:r>
              <a:rPr lang="en-US" sz="3200" dirty="0" err="1">
                <a:solidFill>
                  <a:srgbClr val="FF0000"/>
                </a:solidFill>
              </a:rPr>
              <a:t>Srinibash</a:t>
            </a:r>
            <a:r>
              <a:rPr lang="en-US" sz="3200" dirty="0">
                <a:solidFill>
                  <a:srgbClr val="FF0000"/>
                </a:solidFill>
              </a:rPr>
              <a:t> Dash</a:t>
            </a:r>
          </a:p>
          <a:p>
            <a:pPr algn="ctr"/>
            <a:r>
              <a:rPr lang="en-US" sz="2400" dirty="0">
                <a:solidFill>
                  <a:srgbClr val="FF0000"/>
                </a:solidFill>
              </a:rPr>
              <a:t>Associate Professor &amp; Head</a:t>
            </a:r>
          </a:p>
          <a:p>
            <a:pPr algn="ctr"/>
            <a:r>
              <a:rPr lang="en-US" sz="2400" dirty="0">
                <a:solidFill>
                  <a:srgbClr val="FF0000"/>
                </a:solidFill>
              </a:rPr>
              <a:t>School of Management</a:t>
            </a:r>
          </a:p>
          <a:p>
            <a:pPr algn="ctr"/>
            <a:r>
              <a:rPr lang="en-US" sz="2400" dirty="0">
                <a:solidFill>
                  <a:srgbClr val="FF0000"/>
                </a:solidFill>
              </a:rPr>
              <a:t>Gangadhar </a:t>
            </a:r>
            <a:r>
              <a:rPr lang="en-US" sz="2400" dirty="0" err="1">
                <a:solidFill>
                  <a:srgbClr val="FF0000"/>
                </a:solidFill>
              </a:rPr>
              <a:t>Meher</a:t>
            </a:r>
            <a:r>
              <a:rPr lang="en-US" sz="2400" dirty="0">
                <a:solidFill>
                  <a:srgbClr val="FF0000"/>
                </a:solidFill>
              </a:rPr>
              <a:t> University</a:t>
            </a:r>
          </a:p>
        </p:txBody>
      </p:sp>
    </p:spTree>
    <p:extLst>
      <p:ext uri="{BB962C8B-B14F-4D97-AF65-F5344CB8AC3E}">
        <p14:creationId xmlns:p14="http://schemas.microsoft.com/office/powerpoint/2010/main" val="1081220715"/>
      </p:ext>
    </p:ext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2" presetClass="emph" presetSubtype="0" fill="hold" grpId="0" nodeType="clickEffect">
                                  <p:stCondLst>
                                    <p:cond delay="0"/>
                                  </p:stCondLst>
                                  <p:childTnLst>
                                    <p:animRot by="120000">
                                      <p:cBhvr>
                                        <p:cTn id="6" dur="100" fill="hold">
                                          <p:stCondLst>
                                            <p:cond delay="0"/>
                                          </p:stCondLst>
                                        </p:cTn>
                                        <p:tgtEl>
                                          <p:spTgt spid="2"/>
                                        </p:tgtEl>
                                        <p:attrNameLst>
                                          <p:attrName>r</p:attrName>
                                        </p:attrNameLst>
                                      </p:cBhvr>
                                    </p:animRot>
                                    <p:animRot by="-240000">
                                      <p:cBhvr>
                                        <p:cTn id="7" dur="200" fill="hold">
                                          <p:stCondLst>
                                            <p:cond delay="200"/>
                                          </p:stCondLst>
                                        </p:cTn>
                                        <p:tgtEl>
                                          <p:spTgt spid="2"/>
                                        </p:tgtEl>
                                        <p:attrNameLst>
                                          <p:attrName>r</p:attrName>
                                        </p:attrNameLst>
                                      </p:cBhvr>
                                    </p:animRot>
                                    <p:animRot by="240000">
                                      <p:cBhvr>
                                        <p:cTn id="8" dur="200" fill="hold">
                                          <p:stCondLst>
                                            <p:cond delay="400"/>
                                          </p:stCondLst>
                                        </p:cTn>
                                        <p:tgtEl>
                                          <p:spTgt spid="2"/>
                                        </p:tgtEl>
                                        <p:attrNameLst>
                                          <p:attrName>r</p:attrName>
                                        </p:attrNameLst>
                                      </p:cBhvr>
                                    </p:animRot>
                                    <p:animRot by="-240000">
                                      <p:cBhvr>
                                        <p:cTn id="9" dur="200" fill="hold">
                                          <p:stCondLst>
                                            <p:cond delay="600"/>
                                          </p:stCondLst>
                                        </p:cTn>
                                        <p:tgtEl>
                                          <p:spTgt spid="2"/>
                                        </p:tgtEl>
                                        <p:attrNameLst>
                                          <p:attrName>r</p:attrName>
                                        </p:attrNameLst>
                                      </p:cBhvr>
                                    </p:animRot>
                                    <p:animRot by="120000">
                                      <p:cBhvr>
                                        <p:cTn id="10" dur="200" fill="hold">
                                          <p:stCondLst>
                                            <p:cond delay="800"/>
                                          </p:stCondLst>
                                        </p:cTn>
                                        <p:tgtEl>
                                          <p:spTgt spid="2"/>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wipe(down)">
                                      <p:cBhvr>
                                        <p:cTn id="15" dur="5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wipe(down)">
                                      <p:cBhvr>
                                        <p:cTn id="20" dur="500"/>
                                        <p:tgtEl>
                                          <p:spTgt spid="3">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wipe(down)">
                                      <p:cBhvr>
                                        <p:cTn id="25" dur="500"/>
                                        <p:tgtEl>
                                          <p:spTgt spid="3">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Effect transition="in" filter="wipe(down)">
                                      <p:cBhvr>
                                        <p:cTn id="3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3FC115-1F60-70B7-5003-F7DBEF5AC747}"/>
              </a:ext>
            </a:extLst>
          </p:cNvPr>
          <p:cNvSpPr>
            <a:spLocks noGrp="1"/>
          </p:cNvSpPr>
          <p:nvPr>
            <p:ph type="title"/>
          </p:nvPr>
        </p:nvSpPr>
        <p:spPr/>
        <p:txBody>
          <a:bodyPr>
            <a:normAutofit/>
          </a:bodyPr>
          <a:lstStyle/>
          <a:p>
            <a:pPr algn="ctr"/>
            <a:r>
              <a:rPr lang="en-US" sz="4800" b="1" u="sng" dirty="0">
                <a:solidFill>
                  <a:schemeClr val="accent2">
                    <a:lumMod val="75000"/>
                  </a:schemeClr>
                </a:solidFill>
                <a:latin typeface="Adobe Gothic Std B" panose="020B0800000000000000" pitchFamily="34" charset="-128"/>
                <a:ea typeface="Adobe Gothic Std B" panose="020B0800000000000000" pitchFamily="34" charset="-128"/>
              </a:rPr>
              <a:t>CONCLUSION</a:t>
            </a:r>
            <a:endParaRPr lang="en-IN" sz="4800" b="1" u="sng" dirty="0">
              <a:solidFill>
                <a:schemeClr val="accent2">
                  <a:lumMod val="75000"/>
                </a:schemeClr>
              </a:solidFill>
              <a:latin typeface="Adobe Gothic Std B" panose="020B0800000000000000" pitchFamily="34" charset="-128"/>
              <a:ea typeface="Adobe Gothic Std B" panose="020B0800000000000000" pitchFamily="34" charset="-128"/>
            </a:endParaRPr>
          </a:p>
        </p:txBody>
      </p:sp>
      <p:sp>
        <p:nvSpPr>
          <p:cNvPr id="3" name="Content Placeholder 2">
            <a:extLst>
              <a:ext uri="{FF2B5EF4-FFF2-40B4-BE49-F238E27FC236}">
                <a16:creationId xmlns:a16="http://schemas.microsoft.com/office/drawing/2014/main" id="{C52FFC3C-64DD-412C-5DEE-30B94590D258}"/>
              </a:ext>
            </a:extLst>
          </p:cNvPr>
          <p:cNvSpPr>
            <a:spLocks noGrp="1"/>
          </p:cNvSpPr>
          <p:nvPr>
            <p:ph idx="1"/>
          </p:nvPr>
        </p:nvSpPr>
        <p:spPr/>
        <p:txBody>
          <a:bodyPr>
            <a:normAutofit fontScale="85000" lnSpcReduction="10000"/>
          </a:bodyPr>
          <a:lstStyle/>
          <a:p>
            <a:r>
              <a:rPr lang="en-US" sz="3200" b="1" i="0" dirty="0">
                <a:solidFill>
                  <a:srgbClr val="0D0D0D"/>
                </a:solidFill>
                <a:effectLst/>
                <a:latin typeface="Aparajita" pitchFamily="34" charset="0"/>
                <a:cs typeface="Aparajita" pitchFamily="34" charset="0"/>
              </a:rPr>
              <a:t>In conclusion,</a:t>
            </a:r>
            <a:r>
              <a:rPr lang="en-IN" sz="3200" b="1" dirty="0">
                <a:solidFill>
                  <a:srgbClr val="0D0D0D"/>
                </a:solidFill>
                <a:latin typeface="Aparajita" pitchFamily="34" charset="0"/>
                <a:cs typeface="Aparajita" pitchFamily="34" charset="0"/>
              </a:rPr>
              <a:t> While the Sign Test is considered less powerful than other statistical tests due to its focus on signs rather than magnitudes of change, its simplicity and applicability in situations where data do not meet the assumptions of parametric tests make it an invaluable tool in the researcher’s arsenal</a:t>
            </a:r>
            <a:r>
              <a:rPr lang="en-US" sz="3200" b="1" i="0" dirty="0">
                <a:solidFill>
                  <a:srgbClr val="0D0D0D"/>
                </a:solidFill>
                <a:effectLst/>
                <a:latin typeface="Aparajita" pitchFamily="34" charset="0"/>
                <a:cs typeface="Aparajita" pitchFamily="34" charset="0"/>
              </a:rPr>
              <a:t> . </a:t>
            </a:r>
          </a:p>
          <a:p>
            <a:r>
              <a:rPr lang="en-US" sz="3200" b="1" i="0" dirty="0">
                <a:solidFill>
                  <a:srgbClr val="0D0D0D"/>
                </a:solidFill>
                <a:effectLst/>
                <a:latin typeface="Aparajita" pitchFamily="34" charset="0"/>
                <a:cs typeface="Aparajita" pitchFamily="34" charset="0"/>
              </a:rPr>
              <a:t>Its robustness to outliers and non-normality, ease of interpretation, applicability to small sample sizes, and flexibility across different types of data make it a widely used method in various fields of research.</a:t>
            </a:r>
            <a:endParaRPr lang="en-IN" sz="3200" b="1" dirty="0">
              <a:latin typeface="Aparajita" pitchFamily="34" charset="0"/>
              <a:cs typeface="Aparajita" pitchFamily="34" charset="0"/>
            </a:endParaRPr>
          </a:p>
        </p:txBody>
      </p:sp>
    </p:spTree>
    <p:extLst>
      <p:ext uri="{BB962C8B-B14F-4D97-AF65-F5344CB8AC3E}">
        <p14:creationId xmlns:p14="http://schemas.microsoft.com/office/powerpoint/2010/main" val="4137200136"/>
      </p:ext>
    </p:extLst>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N" sz="4000" b="1" dirty="0">
                <a:latin typeface="Aharoni" pitchFamily="2" charset="-79"/>
                <a:cs typeface="Aharoni" pitchFamily="2" charset="-79"/>
              </a:rPr>
              <a:t>CONTENTS</a:t>
            </a:r>
          </a:p>
        </p:txBody>
      </p:sp>
      <p:sp>
        <p:nvSpPr>
          <p:cNvPr id="3" name="Content Placeholder 2"/>
          <p:cNvSpPr>
            <a:spLocks noGrp="1"/>
          </p:cNvSpPr>
          <p:nvPr>
            <p:ph idx="1"/>
          </p:nvPr>
        </p:nvSpPr>
        <p:spPr/>
        <p:txBody>
          <a:bodyPr>
            <a:noAutofit/>
          </a:bodyPr>
          <a:lstStyle/>
          <a:p>
            <a:r>
              <a:rPr lang="en-IN" sz="3200" b="1" dirty="0">
                <a:solidFill>
                  <a:schemeClr val="accent2">
                    <a:lumMod val="50000"/>
                  </a:schemeClr>
                </a:solidFill>
                <a:latin typeface="Andalus" pitchFamily="18" charset="-78"/>
                <a:ea typeface="Adobe Gothic Std B"/>
                <a:cs typeface="Andalus" pitchFamily="18" charset="-78"/>
              </a:rPr>
              <a:t>INTRODUCTION TO SIGN TEST</a:t>
            </a:r>
          </a:p>
          <a:p>
            <a:r>
              <a:rPr lang="en-IN" sz="3200" b="1" dirty="0">
                <a:solidFill>
                  <a:schemeClr val="accent2">
                    <a:lumMod val="50000"/>
                  </a:schemeClr>
                </a:solidFill>
                <a:latin typeface="Andalus" pitchFamily="18" charset="-78"/>
                <a:ea typeface="Adobe Gothic Std B"/>
                <a:cs typeface="Andalus" pitchFamily="18" charset="-78"/>
              </a:rPr>
              <a:t>OJECTIVES OF SIGN TEST</a:t>
            </a:r>
          </a:p>
          <a:p>
            <a:r>
              <a:rPr lang="en-IN" sz="3200" b="1" dirty="0">
                <a:solidFill>
                  <a:schemeClr val="accent2">
                    <a:lumMod val="50000"/>
                  </a:schemeClr>
                </a:solidFill>
                <a:latin typeface="Andalus" pitchFamily="18" charset="-78"/>
                <a:ea typeface="Adobe Gothic Std B"/>
                <a:cs typeface="Andalus" pitchFamily="18" charset="-78"/>
              </a:rPr>
              <a:t>IMPORTANCE OF SIGN TEST</a:t>
            </a:r>
          </a:p>
          <a:p>
            <a:r>
              <a:rPr lang="en-IN" sz="3200" b="1" dirty="0">
                <a:solidFill>
                  <a:schemeClr val="accent2">
                    <a:lumMod val="50000"/>
                  </a:schemeClr>
                </a:solidFill>
                <a:latin typeface="Andalus" pitchFamily="18" charset="-78"/>
                <a:ea typeface="Adobe Gothic Std B"/>
                <a:cs typeface="Andalus" pitchFamily="18" charset="-78"/>
              </a:rPr>
              <a:t>ASSUMPTIONS OF SIGN TEST</a:t>
            </a:r>
          </a:p>
          <a:p>
            <a:r>
              <a:rPr lang="en-IN" sz="3200" b="1" dirty="0">
                <a:solidFill>
                  <a:schemeClr val="accent2">
                    <a:lumMod val="50000"/>
                  </a:schemeClr>
                </a:solidFill>
                <a:latin typeface="Andalus" pitchFamily="18" charset="-78"/>
                <a:ea typeface="Adobe Gothic Std B"/>
                <a:cs typeface="Andalus" pitchFamily="18" charset="-78"/>
              </a:rPr>
              <a:t>EXAMPLE OF SIGN TEST</a:t>
            </a:r>
          </a:p>
          <a:p>
            <a:r>
              <a:rPr lang="en-IN" sz="3200" b="1" dirty="0">
                <a:solidFill>
                  <a:schemeClr val="accent2">
                    <a:lumMod val="50000"/>
                  </a:schemeClr>
                </a:solidFill>
                <a:latin typeface="Andalus" pitchFamily="18" charset="-78"/>
                <a:ea typeface="Adobe Gothic Std B"/>
                <a:cs typeface="Andalus" pitchFamily="18" charset="-78"/>
              </a:rPr>
              <a:t>CONCLUSION</a:t>
            </a:r>
          </a:p>
        </p:txBody>
      </p:sp>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A0BC3-4342-B87C-2EA5-6BB29FBE63A5}"/>
              </a:ext>
            </a:extLst>
          </p:cNvPr>
          <p:cNvSpPr>
            <a:spLocks noGrp="1"/>
          </p:cNvSpPr>
          <p:nvPr>
            <p:ph type="title"/>
          </p:nvPr>
        </p:nvSpPr>
        <p:spPr/>
        <p:txBody>
          <a:bodyPr>
            <a:normAutofit/>
          </a:bodyPr>
          <a:lstStyle/>
          <a:p>
            <a:r>
              <a:rPr lang="en-US" sz="4800" b="1" dirty="0">
                <a:solidFill>
                  <a:schemeClr val="accent2">
                    <a:lumMod val="75000"/>
                  </a:schemeClr>
                </a:solidFill>
                <a:latin typeface="Algerian" panose="04020705040A02060702" pitchFamily="82" charset="0"/>
              </a:rPr>
              <a:t>What is sign test?</a:t>
            </a:r>
            <a:endParaRPr lang="en-IN" sz="4800" b="1" dirty="0">
              <a:solidFill>
                <a:schemeClr val="accent2">
                  <a:lumMod val="75000"/>
                </a:schemeClr>
              </a:solidFill>
              <a:latin typeface="Algerian" panose="04020705040A02060702" pitchFamily="82" charset="0"/>
            </a:endParaRPr>
          </a:p>
        </p:txBody>
      </p:sp>
      <p:sp>
        <p:nvSpPr>
          <p:cNvPr id="3" name="Content Placeholder 2">
            <a:extLst>
              <a:ext uri="{FF2B5EF4-FFF2-40B4-BE49-F238E27FC236}">
                <a16:creationId xmlns:a16="http://schemas.microsoft.com/office/drawing/2014/main" id="{F6F56D2F-7F31-9E63-4994-0D3084906BCD}"/>
              </a:ext>
            </a:extLst>
          </p:cNvPr>
          <p:cNvSpPr>
            <a:spLocks noGrp="1"/>
          </p:cNvSpPr>
          <p:nvPr>
            <p:ph idx="1"/>
          </p:nvPr>
        </p:nvSpPr>
        <p:spPr/>
        <p:txBody>
          <a:bodyPr>
            <a:normAutofit/>
          </a:bodyPr>
          <a:lstStyle/>
          <a:p>
            <a:r>
              <a:rPr lang="en-US" sz="3200" b="1" i="0" dirty="0">
                <a:solidFill>
                  <a:srgbClr val="4D5156"/>
                </a:solidFill>
                <a:effectLst/>
                <a:latin typeface="Aparajita" pitchFamily="34" charset="0"/>
                <a:cs typeface="Aparajita" pitchFamily="34" charset="0"/>
              </a:rPr>
              <a:t>The sign test compares the sizes of two groups. It is a non-parametric or “distribution free” test, which means the test doesn’t assume the data comes from a particular distribution, like the normal distribution. </a:t>
            </a:r>
          </a:p>
          <a:p>
            <a:r>
              <a:rPr lang="en-US" sz="3200" b="1" i="0" dirty="0">
                <a:solidFill>
                  <a:srgbClr val="4D5156"/>
                </a:solidFill>
                <a:effectLst/>
                <a:latin typeface="Aparajita" pitchFamily="34" charset="0"/>
                <a:cs typeface="Aparajita" pitchFamily="34" charset="0"/>
              </a:rPr>
              <a:t>The sign test is an alternative to a one sample t test or a paired t test. </a:t>
            </a:r>
          </a:p>
          <a:p>
            <a:r>
              <a:rPr lang="en-US" sz="3200" b="1" i="0" dirty="0">
                <a:solidFill>
                  <a:srgbClr val="4D5156"/>
                </a:solidFill>
                <a:effectLst/>
                <a:latin typeface="Aparajita" pitchFamily="34" charset="0"/>
                <a:cs typeface="Aparajita" pitchFamily="34" charset="0"/>
              </a:rPr>
              <a:t>It can also be used for ordered (ranked) categorical data.</a:t>
            </a:r>
          </a:p>
          <a:p>
            <a:endParaRPr lang="en-IN" dirty="0">
              <a:latin typeface="Aparajita" pitchFamily="34" charset="0"/>
              <a:cs typeface="Aparajita" pitchFamily="34" charset="0"/>
            </a:endParaRPr>
          </a:p>
        </p:txBody>
      </p:sp>
    </p:spTree>
    <p:extLst>
      <p:ext uri="{BB962C8B-B14F-4D97-AF65-F5344CB8AC3E}">
        <p14:creationId xmlns:p14="http://schemas.microsoft.com/office/powerpoint/2010/main" val="1797971626"/>
      </p:ext>
    </p:ext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ipe(down)">
                                      <p:cBhvr>
                                        <p:cTn id="14" dur="500"/>
                                        <p:tgtEl>
                                          <p:spTgt spid="3">
                                            <p:txEl>
                                              <p:pRg st="0" end="0"/>
                                            </p:txEl>
                                          </p:spTgt>
                                        </p:tgtEl>
                                      </p:cBhvr>
                                    </p:animEffect>
                                  </p:childTnLst>
                                </p:cTn>
                              </p:par>
                              <p:par>
                                <p:cTn id="15" presetID="22" presetClass="entr" presetSubtype="4"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par>
                                <p:cTn id="18" presetID="22" presetClass="entr" presetSubtype="4" fill="hold" nodeType="with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wipe(down)">
                                      <p:cBhvr>
                                        <p:cTn id="2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D1D996-18F0-DC9E-94AD-923DF4540961}"/>
              </a:ext>
            </a:extLst>
          </p:cNvPr>
          <p:cNvSpPr>
            <a:spLocks noGrp="1"/>
          </p:cNvSpPr>
          <p:nvPr>
            <p:ph type="ctrTitle"/>
          </p:nvPr>
        </p:nvSpPr>
        <p:spPr>
          <a:xfrm>
            <a:off x="437518" y="273501"/>
            <a:ext cx="9144000" cy="1590467"/>
          </a:xfrm>
          <a:ln>
            <a:solidFill>
              <a:schemeClr val="accent2">
                <a:lumMod val="60000"/>
                <a:lumOff val="40000"/>
              </a:schemeClr>
            </a:solidFill>
          </a:ln>
        </p:spPr>
        <p:txBody>
          <a:bodyPr>
            <a:normAutofit/>
          </a:bodyPr>
          <a:lstStyle/>
          <a:p>
            <a:pPr algn="ctr"/>
            <a:r>
              <a:rPr lang="en-US" sz="5400" b="1" u="sng" dirty="0">
                <a:solidFill>
                  <a:schemeClr val="accent1">
                    <a:lumMod val="50000"/>
                  </a:schemeClr>
                </a:solidFill>
                <a:effectLst>
                  <a:outerShdw blurRad="38100" dist="38100" dir="2700000" algn="tl">
                    <a:srgbClr val="000000">
                      <a:alpha val="43137"/>
                    </a:srgbClr>
                  </a:outerShdw>
                </a:effectLst>
                <a:latin typeface="Adobe Gothic Std B" panose="020B0800000000000000" pitchFamily="34" charset="-128"/>
                <a:ea typeface="Adobe Gothic Std B" panose="020B0800000000000000" pitchFamily="34" charset="-128"/>
              </a:rPr>
              <a:t>OBJECTIVE OF SIGN TEST</a:t>
            </a:r>
            <a:endParaRPr lang="en-IN" sz="5400" b="1" u="sng" dirty="0">
              <a:solidFill>
                <a:schemeClr val="accent1">
                  <a:lumMod val="50000"/>
                </a:schemeClr>
              </a:solidFill>
              <a:effectLst>
                <a:outerShdw blurRad="38100" dist="38100" dir="2700000" algn="tl">
                  <a:srgbClr val="000000">
                    <a:alpha val="43137"/>
                  </a:srgbClr>
                </a:outerShdw>
              </a:effectLst>
              <a:latin typeface="Adobe Gothic Std B" panose="020B0800000000000000" pitchFamily="34" charset="-128"/>
              <a:ea typeface="Adobe Gothic Std B" panose="020B0800000000000000" pitchFamily="34" charset="-128"/>
            </a:endParaRPr>
          </a:p>
        </p:txBody>
      </p:sp>
      <p:sp>
        <p:nvSpPr>
          <p:cNvPr id="3" name="Subtitle 2">
            <a:extLst>
              <a:ext uri="{FF2B5EF4-FFF2-40B4-BE49-F238E27FC236}">
                <a16:creationId xmlns:a16="http://schemas.microsoft.com/office/drawing/2014/main" id="{9A858AE2-911C-A288-0785-E105B3881911}"/>
              </a:ext>
            </a:extLst>
          </p:cNvPr>
          <p:cNvSpPr>
            <a:spLocks noGrp="1"/>
          </p:cNvSpPr>
          <p:nvPr>
            <p:ph type="subTitle" idx="1"/>
          </p:nvPr>
        </p:nvSpPr>
        <p:spPr>
          <a:xfrm>
            <a:off x="872455" y="2273417"/>
            <a:ext cx="10055604" cy="3624044"/>
          </a:xfrm>
        </p:spPr>
        <p:txBody>
          <a:bodyPr>
            <a:normAutofit fontScale="92500" lnSpcReduction="10000"/>
          </a:bodyPr>
          <a:lstStyle/>
          <a:p>
            <a:pPr marL="342900" indent="-342900" algn="l">
              <a:buFont typeface="Arial" panose="020B0604020202020204" pitchFamily="34" charset="0"/>
              <a:buChar char="•"/>
            </a:pPr>
            <a:r>
              <a:rPr lang="en-US" sz="3900" b="0" i="0" dirty="0">
                <a:solidFill>
                  <a:srgbClr val="0D0D0D"/>
                </a:solidFill>
                <a:effectLst/>
                <a:latin typeface="Aparajita" pitchFamily="34" charset="0"/>
                <a:ea typeface="Adobe Gothic Std B"/>
                <a:cs typeface="Aparajita" pitchFamily="34" charset="0"/>
              </a:rPr>
              <a:t>List non parametric statistical tests.</a:t>
            </a:r>
          </a:p>
          <a:p>
            <a:pPr marL="342900" indent="-342900" algn="l">
              <a:buFont typeface="Arial" panose="020B0604020202020204" pitchFamily="34" charset="0"/>
              <a:buChar char="•"/>
            </a:pPr>
            <a:r>
              <a:rPr lang="en-US" sz="3900" b="0" i="0" dirty="0">
                <a:solidFill>
                  <a:srgbClr val="0D0D0D"/>
                </a:solidFill>
                <a:effectLst/>
                <a:latin typeface="Aparajita" pitchFamily="34" charset="0"/>
                <a:ea typeface="Adobe Gothic Std B"/>
                <a:cs typeface="Aparajita" pitchFamily="34" charset="0"/>
              </a:rPr>
              <a:t>Describe sign test.</a:t>
            </a:r>
          </a:p>
          <a:p>
            <a:pPr marL="342900" indent="-342900" algn="l">
              <a:buFont typeface="Arial" panose="020B0604020202020204" pitchFamily="34" charset="0"/>
              <a:buChar char="•"/>
            </a:pPr>
            <a:r>
              <a:rPr lang="en-US" sz="3900" b="0" i="0" dirty="0">
                <a:solidFill>
                  <a:srgbClr val="0D0D0D"/>
                </a:solidFill>
                <a:effectLst/>
                <a:latin typeface="Aparajita" pitchFamily="34" charset="0"/>
                <a:ea typeface="Adobe Gothic Std B"/>
                <a:cs typeface="Aparajita" pitchFamily="34" charset="0"/>
              </a:rPr>
              <a:t>Test hypothesis using sign test.</a:t>
            </a:r>
          </a:p>
          <a:p>
            <a:pPr marL="342900" indent="-342900" algn="l">
              <a:buFont typeface="Arial" panose="020B0604020202020204" pitchFamily="34" charset="0"/>
              <a:buChar char="•"/>
            </a:pPr>
            <a:r>
              <a:rPr lang="en-US" sz="3900" b="0" i="0" dirty="0">
                <a:solidFill>
                  <a:srgbClr val="0D0D0D"/>
                </a:solidFill>
                <a:effectLst/>
                <a:latin typeface="Aparajita" pitchFamily="34" charset="0"/>
                <a:ea typeface="Adobe Gothic Std B"/>
                <a:cs typeface="Aparajita" pitchFamily="34" charset="0"/>
              </a:rPr>
              <a:t>Provide results that are easy to interpret</a:t>
            </a:r>
          </a:p>
          <a:p>
            <a:pPr marL="342900" indent="-342900" algn="l">
              <a:buFont typeface="Arial" panose="020B0604020202020204" pitchFamily="34" charset="0"/>
              <a:buChar char="•"/>
            </a:pPr>
            <a:r>
              <a:rPr lang="en-US" sz="3900" b="0" i="0" dirty="0">
                <a:solidFill>
                  <a:srgbClr val="0D0D0D"/>
                </a:solidFill>
                <a:effectLst/>
                <a:latin typeface="Aparajita" pitchFamily="34" charset="0"/>
                <a:ea typeface="Adobe Gothic Std B"/>
                <a:cs typeface="Aparajita" pitchFamily="34" charset="0"/>
              </a:rPr>
              <a:t>Determine whether there is a significant difference in the median values</a:t>
            </a:r>
            <a:r>
              <a:rPr lang="en-US" sz="3900" dirty="0">
                <a:solidFill>
                  <a:srgbClr val="0D0D0D"/>
                </a:solidFill>
                <a:latin typeface="Aparajita" pitchFamily="34" charset="0"/>
                <a:ea typeface="Adobe Gothic Std B"/>
                <a:cs typeface="Aparajita" pitchFamily="34" charset="0"/>
              </a:rPr>
              <a:t>.</a:t>
            </a:r>
            <a:endParaRPr lang="en-US" sz="3900" dirty="0">
              <a:latin typeface="Aparajita" pitchFamily="34" charset="0"/>
              <a:ea typeface="Adobe Gothic Std B"/>
              <a:cs typeface="Aparajita" pitchFamily="34" charset="0"/>
            </a:endParaRPr>
          </a:p>
          <a:p>
            <a:endParaRPr lang="en-IN" dirty="0"/>
          </a:p>
        </p:txBody>
      </p:sp>
    </p:spTree>
    <p:extLst>
      <p:ext uri="{BB962C8B-B14F-4D97-AF65-F5344CB8AC3E}">
        <p14:creationId xmlns:p14="http://schemas.microsoft.com/office/powerpoint/2010/main" val="646934854"/>
      </p:ext>
    </p:extLst>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a:solidFill>
                  <a:schemeClr val="accent2">
                    <a:lumMod val="75000"/>
                  </a:schemeClr>
                </a:solidFill>
                <a:latin typeface="Aharoni" pitchFamily="2" charset="-79"/>
                <a:cs typeface="Aharoni" pitchFamily="2" charset="-79"/>
              </a:rPr>
              <a:t>EXAMPLE OF SIGN TEST</a:t>
            </a:r>
          </a:p>
        </p:txBody>
      </p:sp>
      <p:sp>
        <p:nvSpPr>
          <p:cNvPr id="3" name="Content Placeholder 2"/>
          <p:cNvSpPr>
            <a:spLocks noGrp="1"/>
          </p:cNvSpPr>
          <p:nvPr>
            <p:ph idx="1"/>
          </p:nvPr>
        </p:nvSpPr>
        <p:spPr/>
        <p:txBody>
          <a:bodyPr/>
          <a:lstStyle/>
          <a:p>
            <a:pPr>
              <a:buNone/>
            </a:pPr>
            <a:r>
              <a:rPr lang="en-IN" dirty="0"/>
              <a:t>Non parametric test – sign test for the following data.</a:t>
            </a:r>
          </a:p>
          <a:p>
            <a:pPr>
              <a:buNone/>
            </a:pPr>
            <a:r>
              <a:rPr lang="en-IN" sz="2800" b="1" dirty="0" err="1"/>
              <a:t>Sl</a:t>
            </a:r>
            <a:r>
              <a:rPr lang="en-IN" sz="2800" b="1" dirty="0"/>
              <a:t> no- 1 2 3 4 5 6 7 8 9 10</a:t>
            </a:r>
          </a:p>
          <a:p>
            <a:pPr>
              <a:buNone/>
            </a:pPr>
            <a:r>
              <a:rPr lang="en-IN" sz="2800" b="1" dirty="0"/>
              <a:t> A     - 8 6 5 3 4 6 7 4 6 5</a:t>
            </a:r>
          </a:p>
          <a:p>
            <a:pPr>
              <a:buNone/>
            </a:pPr>
            <a:r>
              <a:rPr lang="en-IN" sz="2800" b="1" dirty="0"/>
              <a:t> B     - 2 7 4 3 6 4 5 3 5 5</a:t>
            </a:r>
          </a:p>
          <a:p>
            <a:pPr>
              <a:buNone/>
            </a:pPr>
            <a:endParaRPr lang="en-IN" sz="2800" b="1" dirty="0"/>
          </a:p>
          <a:p>
            <a:pPr>
              <a:buNone/>
            </a:pPr>
            <a:endParaRPr lang="en-IN" sz="2800" b="1" dirty="0"/>
          </a:p>
          <a:p>
            <a:pPr>
              <a:buNone/>
            </a:pPr>
            <a:endParaRPr lang="en-IN" sz="2800" b="1" dirty="0"/>
          </a:p>
        </p:txBody>
      </p:sp>
    </p:spTree>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3888" y="0"/>
            <a:ext cx="8596668" cy="1320800"/>
          </a:xfrm>
        </p:spPr>
        <p:txBody>
          <a:bodyPr>
            <a:normAutofit/>
          </a:bodyPr>
          <a:lstStyle/>
          <a:p>
            <a:pPr algn="ctr"/>
            <a:r>
              <a:rPr lang="en-IN" sz="4400" dirty="0">
                <a:solidFill>
                  <a:schemeClr val="accent2">
                    <a:lumMod val="75000"/>
                  </a:schemeClr>
                </a:solidFill>
              </a:rPr>
              <a:t>Solution</a:t>
            </a:r>
          </a:p>
        </p:txBody>
      </p:sp>
      <p:graphicFrame>
        <p:nvGraphicFramePr>
          <p:cNvPr id="7" name="Content Placeholder 6"/>
          <p:cNvGraphicFramePr>
            <a:graphicFrameLocks noGrp="1"/>
          </p:cNvGraphicFramePr>
          <p:nvPr>
            <p:ph idx="1"/>
          </p:nvPr>
        </p:nvGraphicFramePr>
        <p:xfrm>
          <a:off x="466848" y="695203"/>
          <a:ext cx="8596312" cy="4079240"/>
        </p:xfrm>
        <a:graphic>
          <a:graphicData uri="http://schemas.openxmlformats.org/drawingml/2006/table">
            <a:tbl>
              <a:tblPr firstRow="1" bandRow="1">
                <a:tableStyleId>{5C22544A-7EE6-4342-B048-85BDC9FD1C3A}</a:tableStyleId>
              </a:tblPr>
              <a:tblGrid>
                <a:gridCol w="2149078">
                  <a:extLst>
                    <a:ext uri="{9D8B030D-6E8A-4147-A177-3AD203B41FA5}">
                      <a16:colId xmlns:a16="http://schemas.microsoft.com/office/drawing/2014/main" val="20000"/>
                    </a:ext>
                  </a:extLst>
                </a:gridCol>
                <a:gridCol w="2149078">
                  <a:extLst>
                    <a:ext uri="{9D8B030D-6E8A-4147-A177-3AD203B41FA5}">
                      <a16:colId xmlns:a16="http://schemas.microsoft.com/office/drawing/2014/main" val="20001"/>
                    </a:ext>
                  </a:extLst>
                </a:gridCol>
                <a:gridCol w="2149078">
                  <a:extLst>
                    <a:ext uri="{9D8B030D-6E8A-4147-A177-3AD203B41FA5}">
                      <a16:colId xmlns:a16="http://schemas.microsoft.com/office/drawing/2014/main" val="20002"/>
                    </a:ext>
                  </a:extLst>
                </a:gridCol>
                <a:gridCol w="2149078">
                  <a:extLst>
                    <a:ext uri="{9D8B030D-6E8A-4147-A177-3AD203B41FA5}">
                      <a16:colId xmlns:a16="http://schemas.microsoft.com/office/drawing/2014/main" val="20003"/>
                    </a:ext>
                  </a:extLst>
                </a:gridCol>
              </a:tblGrid>
              <a:tr h="370840">
                <a:tc>
                  <a:txBody>
                    <a:bodyPr/>
                    <a:lstStyle/>
                    <a:p>
                      <a:r>
                        <a:rPr lang="en-IN" dirty="0" err="1"/>
                        <a:t>Sl</a:t>
                      </a:r>
                      <a:r>
                        <a:rPr lang="en-IN" dirty="0"/>
                        <a:t> no.</a:t>
                      </a:r>
                    </a:p>
                  </a:txBody>
                  <a:tcPr/>
                </a:tc>
                <a:tc>
                  <a:txBody>
                    <a:bodyPr/>
                    <a:lstStyle/>
                    <a:p>
                      <a:r>
                        <a:rPr lang="en-IN" dirty="0"/>
                        <a:t>A</a:t>
                      </a:r>
                    </a:p>
                  </a:txBody>
                  <a:tcPr/>
                </a:tc>
                <a:tc>
                  <a:txBody>
                    <a:bodyPr/>
                    <a:lstStyle/>
                    <a:p>
                      <a:r>
                        <a:rPr lang="en-IN" dirty="0"/>
                        <a:t>B</a:t>
                      </a:r>
                    </a:p>
                  </a:txBody>
                  <a:tcPr/>
                </a:tc>
                <a:tc>
                  <a:txBody>
                    <a:bodyPr/>
                    <a:lstStyle/>
                    <a:p>
                      <a:r>
                        <a:rPr lang="en-IN" dirty="0"/>
                        <a:t>Sign</a:t>
                      </a:r>
                    </a:p>
                  </a:txBody>
                  <a:tcPr/>
                </a:tc>
                <a:extLst>
                  <a:ext uri="{0D108BD9-81ED-4DB2-BD59-A6C34878D82A}">
                    <a16:rowId xmlns:a16="http://schemas.microsoft.com/office/drawing/2014/main" val="10000"/>
                  </a:ext>
                </a:extLst>
              </a:tr>
              <a:tr h="370840">
                <a:tc>
                  <a:txBody>
                    <a:bodyPr/>
                    <a:lstStyle/>
                    <a:p>
                      <a:r>
                        <a:rPr lang="en-IN" dirty="0"/>
                        <a:t>1</a:t>
                      </a:r>
                    </a:p>
                  </a:txBody>
                  <a:tcPr/>
                </a:tc>
                <a:tc>
                  <a:txBody>
                    <a:bodyPr/>
                    <a:lstStyle/>
                    <a:p>
                      <a:r>
                        <a:rPr lang="en-IN" dirty="0"/>
                        <a:t>8</a:t>
                      </a:r>
                    </a:p>
                  </a:txBody>
                  <a:tcPr/>
                </a:tc>
                <a:tc>
                  <a:txBody>
                    <a:bodyPr/>
                    <a:lstStyle/>
                    <a:p>
                      <a:r>
                        <a:rPr lang="en-IN" dirty="0"/>
                        <a:t>2</a:t>
                      </a:r>
                    </a:p>
                  </a:txBody>
                  <a:tcPr/>
                </a:tc>
                <a:tc>
                  <a:txBody>
                    <a:bodyPr/>
                    <a:lstStyle/>
                    <a:p>
                      <a:r>
                        <a:rPr lang="en-IN" dirty="0"/>
                        <a:t>+</a:t>
                      </a:r>
                    </a:p>
                  </a:txBody>
                  <a:tcPr/>
                </a:tc>
                <a:extLst>
                  <a:ext uri="{0D108BD9-81ED-4DB2-BD59-A6C34878D82A}">
                    <a16:rowId xmlns:a16="http://schemas.microsoft.com/office/drawing/2014/main" val="10001"/>
                  </a:ext>
                </a:extLst>
              </a:tr>
              <a:tr h="370840">
                <a:tc>
                  <a:txBody>
                    <a:bodyPr/>
                    <a:lstStyle/>
                    <a:p>
                      <a:r>
                        <a:rPr lang="en-IN" dirty="0"/>
                        <a:t>2</a:t>
                      </a:r>
                    </a:p>
                  </a:txBody>
                  <a:tcPr/>
                </a:tc>
                <a:tc>
                  <a:txBody>
                    <a:bodyPr/>
                    <a:lstStyle/>
                    <a:p>
                      <a:r>
                        <a:rPr lang="en-IN" dirty="0"/>
                        <a:t>6</a:t>
                      </a:r>
                    </a:p>
                  </a:txBody>
                  <a:tcPr/>
                </a:tc>
                <a:tc>
                  <a:txBody>
                    <a:bodyPr/>
                    <a:lstStyle/>
                    <a:p>
                      <a:r>
                        <a:rPr lang="en-IN" dirty="0"/>
                        <a:t>7</a:t>
                      </a:r>
                    </a:p>
                  </a:txBody>
                  <a:tcPr/>
                </a:tc>
                <a:tc>
                  <a:txBody>
                    <a:bodyPr/>
                    <a:lstStyle/>
                    <a:p>
                      <a:r>
                        <a:rPr lang="en-IN" dirty="0"/>
                        <a:t>-</a:t>
                      </a:r>
                    </a:p>
                  </a:txBody>
                  <a:tcPr/>
                </a:tc>
                <a:extLst>
                  <a:ext uri="{0D108BD9-81ED-4DB2-BD59-A6C34878D82A}">
                    <a16:rowId xmlns:a16="http://schemas.microsoft.com/office/drawing/2014/main" val="10002"/>
                  </a:ext>
                </a:extLst>
              </a:tr>
              <a:tr h="370840">
                <a:tc>
                  <a:txBody>
                    <a:bodyPr/>
                    <a:lstStyle/>
                    <a:p>
                      <a:r>
                        <a:rPr lang="en-IN" dirty="0"/>
                        <a:t>3</a:t>
                      </a:r>
                    </a:p>
                  </a:txBody>
                  <a:tcPr/>
                </a:tc>
                <a:tc>
                  <a:txBody>
                    <a:bodyPr/>
                    <a:lstStyle/>
                    <a:p>
                      <a:r>
                        <a:rPr lang="en-IN" dirty="0"/>
                        <a:t>5</a:t>
                      </a:r>
                    </a:p>
                  </a:txBody>
                  <a:tcPr/>
                </a:tc>
                <a:tc>
                  <a:txBody>
                    <a:bodyPr/>
                    <a:lstStyle/>
                    <a:p>
                      <a:r>
                        <a:rPr lang="en-IN" dirty="0"/>
                        <a:t>4</a:t>
                      </a:r>
                    </a:p>
                  </a:txBody>
                  <a:tcPr/>
                </a:tc>
                <a:tc>
                  <a:txBody>
                    <a:bodyPr/>
                    <a:lstStyle/>
                    <a:p>
                      <a:r>
                        <a:rPr lang="en-IN" dirty="0"/>
                        <a:t>+</a:t>
                      </a:r>
                    </a:p>
                  </a:txBody>
                  <a:tcPr/>
                </a:tc>
                <a:extLst>
                  <a:ext uri="{0D108BD9-81ED-4DB2-BD59-A6C34878D82A}">
                    <a16:rowId xmlns:a16="http://schemas.microsoft.com/office/drawing/2014/main" val="10003"/>
                  </a:ext>
                </a:extLst>
              </a:tr>
              <a:tr h="370840">
                <a:tc>
                  <a:txBody>
                    <a:bodyPr/>
                    <a:lstStyle/>
                    <a:p>
                      <a:r>
                        <a:rPr lang="en-IN" dirty="0"/>
                        <a:t>4</a:t>
                      </a:r>
                    </a:p>
                  </a:txBody>
                  <a:tcPr/>
                </a:tc>
                <a:tc>
                  <a:txBody>
                    <a:bodyPr/>
                    <a:lstStyle/>
                    <a:p>
                      <a:r>
                        <a:rPr lang="en-IN" dirty="0"/>
                        <a:t>3</a:t>
                      </a:r>
                    </a:p>
                  </a:txBody>
                  <a:tcPr/>
                </a:tc>
                <a:tc>
                  <a:txBody>
                    <a:bodyPr/>
                    <a:lstStyle/>
                    <a:p>
                      <a:r>
                        <a:rPr lang="en-IN" dirty="0"/>
                        <a:t>3</a:t>
                      </a:r>
                    </a:p>
                  </a:txBody>
                  <a:tcPr/>
                </a:tc>
                <a:tc>
                  <a:txBody>
                    <a:bodyPr/>
                    <a:lstStyle/>
                    <a:p>
                      <a:r>
                        <a:rPr lang="en-IN" dirty="0"/>
                        <a:t>n/a</a:t>
                      </a:r>
                    </a:p>
                  </a:txBody>
                  <a:tcPr/>
                </a:tc>
                <a:extLst>
                  <a:ext uri="{0D108BD9-81ED-4DB2-BD59-A6C34878D82A}">
                    <a16:rowId xmlns:a16="http://schemas.microsoft.com/office/drawing/2014/main" val="10004"/>
                  </a:ext>
                </a:extLst>
              </a:tr>
              <a:tr h="370840">
                <a:tc>
                  <a:txBody>
                    <a:bodyPr/>
                    <a:lstStyle/>
                    <a:p>
                      <a:r>
                        <a:rPr lang="en-IN" dirty="0"/>
                        <a:t>5</a:t>
                      </a:r>
                    </a:p>
                  </a:txBody>
                  <a:tcPr/>
                </a:tc>
                <a:tc>
                  <a:txBody>
                    <a:bodyPr/>
                    <a:lstStyle/>
                    <a:p>
                      <a:r>
                        <a:rPr lang="en-IN" dirty="0"/>
                        <a:t>4</a:t>
                      </a:r>
                    </a:p>
                  </a:txBody>
                  <a:tcPr/>
                </a:tc>
                <a:tc>
                  <a:txBody>
                    <a:bodyPr/>
                    <a:lstStyle/>
                    <a:p>
                      <a:r>
                        <a:rPr lang="en-IN" dirty="0"/>
                        <a:t>6</a:t>
                      </a:r>
                    </a:p>
                  </a:txBody>
                  <a:tcPr/>
                </a:tc>
                <a:tc>
                  <a:txBody>
                    <a:bodyPr/>
                    <a:lstStyle/>
                    <a:p>
                      <a:r>
                        <a:rPr lang="en-IN" dirty="0"/>
                        <a:t>-</a:t>
                      </a:r>
                    </a:p>
                  </a:txBody>
                  <a:tcPr/>
                </a:tc>
                <a:extLst>
                  <a:ext uri="{0D108BD9-81ED-4DB2-BD59-A6C34878D82A}">
                    <a16:rowId xmlns:a16="http://schemas.microsoft.com/office/drawing/2014/main" val="10005"/>
                  </a:ext>
                </a:extLst>
              </a:tr>
              <a:tr h="370840">
                <a:tc>
                  <a:txBody>
                    <a:bodyPr/>
                    <a:lstStyle/>
                    <a:p>
                      <a:r>
                        <a:rPr lang="en-IN" dirty="0"/>
                        <a:t>6</a:t>
                      </a:r>
                    </a:p>
                  </a:txBody>
                  <a:tcPr/>
                </a:tc>
                <a:tc>
                  <a:txBody>
                    <a:bodyPr/>
                    <a:lstStyle/>
                    <a:p>
                      <a:r>
                        <a:rPr lang="en-IN" dirty="0"/>
                        <a:t>6</a:t>
                      </a:r>
                    </a:p>
                  </a:txBody>
                  <a:tcPr/>
                </a:tc>
                <a:tc>
                  <a:txBody>
                    <a:bodyPr/>
                    <a:lstStyle/>
                    <a:p>
                      <a:r>
                        <a:rPr lang="en-IN" dirty="0"/>
                        <a:t>4</a:t>
                      </a:r>
                    </a:p>
                  </a:txBody>
                  <a:tcPr/>
                </a:tc>
                <a:tc>
                  <a:txBody>
                    <a:bodyPr/>
                    <a:lstStyle/>
                    <a:p>
                      <a:r>
                        <a:rPr lang="en-IN" dirty="0"/>
                        <a:t>+</a:t>
                      </a:r>
                    </a:p>
                  </a:txBody>
                  <a:tcPr/>
                </a:tc>
                <a:extLst>
                  <a:ext uri="{0D108BD9-81ED-4DB2-BD59-A6C34878D82A}">
                    <a16:rowId xmlns:a16="http://schemas.microsoft.com/office/drawing/2014/main" val="10006"/>
                  </a:ext>
                </a:extLst>
              </a:tr>
              <a:tr h="370840">
                <a:tc>
                  <a:txBody>
                    <a:bodyPr/>
                    <a:lstStyle/>
                    <a:p>
                      <a:r>
                        <a:rPr lang="en-IN" dirty="0"/>
                        <a:t>7</a:t>
                      </a:r>
                    </a:p>
                  </a:txBody>
                  <a:tcPr/>
                </a:tc>
                <a:tc>
                  <a:txBody>
                    <a:bodyPr/>
                    <a:lstStyle/>
                    <a:p>
                      <a:r>
                        <a:rPr lang="en-IN" dirty="0"/>
                        <a:t>7</a:t>
                      </a:r>
                    </a:p>
                  </a:txBody>
                  <a:tcPr/>
                </a:tc>
                <a:tc>
                  <a:txBody>
                    <a:bodyPr/>
                    <a:lstStyle/>
                    <a:p>
                      <a:r>
                        <a:rPr lang="en-IN" dirty="0"/>
                        <a:t>5</a:t>
                      </a:r>
                    </a:p>
                  </a:txBody>
                  <a:tcPr/>
                </a:tc>
                <a:tc>
                  <a:txBody>
                    <a:bodyPr/>
                    <a:lstStyle/>
                    <a:p>
                      <a:r>
                        <a:rPr lang="en-IN" dirty="0"/>
                        <a:t>+</a:t>
                      </a:r>
                    </a:p>
                  </a:txBody>
                  <a:tcPr/>
                </a:tc>
                <a:extLst>
                  <a:ext uri="{0D108BD9-81ED-4DB2-BD59-A6C34878D82A}">
                    <a16:rowId xmlns:a16="http://schemas.microsoft.com/office/drawing/2014/main" val="10007"/>
                  </a:ext>
                </a:extLst>
              </a:tr>
              <a:tr h="370840">
                <a:tc>
                  <a:txBody>
                    <a:bodyPr/>
                    <a:lstStyle/>
                    <a:p>
                      <a:r>
                        <a:rPr lang="en-IN" dirty="0"/>
                        <a:t>8</a:t>
                      </a:r>
                    </a:p>
                  </a:txBody>
                  <a:tcPr/>
                </a:tc>
                <a:tc>
                  <a:txBody>
                    <a:bodyPr/>
                    <a:lstStyle/>
                    <a:p>
                      <a:r>
                        <a:rPr lang="en-IN" dirty="0"/>
                        <a:t>4</a:t>
                      </a:r>
                    </a:p>
                  </a:txBody>
                  <a:tcPr/>
                </a:tc>
                <a:tc>
                  <a:txBody>
                    <a:bodyPr/>
                    <a:lstStyle/>
                    <a:p>
                      <a:r>
                        <a:rPr lang="en-IN" dirty="0"/>
                        <a:t>3</a:t>
                      </a:r>
                    </a:p>
                  </a:txBody>
                  <a:tcPr/>
                </a:tc>
                <a:tc>
                  <a:txBody>
                    <a:bodyPr/>
                    <a:lstStyle/>
                    <a:p>
                      <a:r>
                        <a:rPr lang="en-IN" dirty="0"/>
                        <a:t>+</a:t>
                      </a:r>
                    </a:p>
                  </a:txBody>
                  <a:tcPr/>
                </a:tc>
                <a:extLst>
                  <a:ext uri="{0D108BD9-81ED-4DB2-BD59-A6C34878D82A}">
                    <a16:rowId xmlns:a16="http://schemas.microsoft.com/office/drawing/2014/main" val="10008"/>
                  </a:ext>
                </a:extLst>
              </a:tr>
              <a:tr h="370840">
                <a:tc>
                  <a:txBody>
                    <a:bodyPr/>
                    <a:lstStyle/>
                    <a:p>
                      <a:r>
                        <a:rPr lang="en-IN" dirty="0"/>
                        <a:t>9</a:t>
                      </a:r>
                    </a:p>
                  </a:txBody>
                  <a:tcPr/>
                </a:tc>
                <a:tc>
                  <a:txBody>
                    <a:bodyPr/>
                    <a:lstStyle/>
                    <a:p>
                      <a:r>
                        <a:rPr lang="en-IN" dirty="0"/>
                        <a:t>6</a:t>
                      </a:r>
                    </a:p>
                  </a:txBody>
                  <a:tcPr/>
                </a:tc>
                <a:tc>
                  <a:txBody>
                    <a:bodyPr/>
                    <a:lstStyle/>
                    <a:p>
                      <a:r>
                        <a:rPr lang="en-IN" dirty="0"/>
                        <a:t>5</a:t>
                      </a:r>
                    </a:p>
                  </a:txBody>
                  <a:tcPr/>
                </a:tc>
                <a:tc>
                  <a:txBody>
                    <a:bodyPr/>
                    <a:lstStyle/>
                    <a:p>
                      <a:r>
                        <a:rPr lang="en-IN" dirty="0"/>
                        <a:t>+</a:t>
                      </a:r>
                    </a:p>
                  </a:txBody>
                  <a:tcPr/>
                </a:tc>
                <a:extLst>
                  <a:ext uri="{0D108BD9-81ED-4DB2-BD59-A6C34878D82A}">
                    <a16:rowId xmlns:a16="http://schemas.microsoft.com/office/drawing/2014/main" val="10009"/>
                  </a:ext>
                </a:extLst>
              </a:tr>
              <a:tr h="370840">
                <a:tc>
                  <a:txBody>
                    <a:bodyPr/>
                    <a:lstStyle/>
                    <a:p>
                      <a:r>
                        <a:rPr lang="en-IN" dirty="0"/>
                        <a:t>10</a:t>
                      </a:r>
                    </a:p>
                  </a:txBody>
                  <a:tcPr/>
                </a:tc>
                <a:tc>
                  <a:txBody>
                    <a:bodyPr/>
                    <a:lstStyle/>
                    <a:p>
                      <a:r>
                        <a:rPr lang="en-IN" dirty="0"/>
                        <a:t>5</a:t>
                      </a:r>
                    </a:p>
                  </a:txBody>
                  <a:tcPr/>
                </a:tc>
                <a:tc>
                  <a:txBody>
                    <a:bodyPr/>
                    <a:lstStyle/>
                    <a:p>
                      <a:r>
                        <a:rPr lang="en-IN" dirty="0"/>
                        <a:t>5</a:t>
                      </a:r>
                    </a:p>
                  </a:txBody>
                  <a:tcPr/>
                </a:tc>
                <a:tc>
                  <a:txBody>
                    <a:bodyPr/>
                    <a:lstStyle/>
                    <a:p>
                      <a:r>
                        <a:rPr lang="en-IN" dirty="0"/>
                        <a:t>n/a</a:t>
                      </a:r>
                    </a:p>
                  </a:txBody>
                  <a:tcPr/>
                </a:tc>
                <a:extLst>
                  <a:ext uri="{0D108BD9-81ED-4DB2-BD59-A6C34878D82A}">
                    <a16:rowId xmlns:a16="http://schemas.microsoft.com/office/drawing/2014/main" val="10010"/>
                  </a:ext>
                </a:extLst>
              </a:tr>
            </a:tbl>
          </a:graphicData>
        </a:graphic>
      </p:graphicFrame>
      <p:sp>
        <p:nvSpPr>
          <p:cNvPr id="9" name="TextBox 8"/>
          <p:cNvSpPr txBox="1"/>
          <p:nvPr/>
        </p:nvSpPr>
        <p:spPr>
          <a:xfrm>
            <a:off x="2684585" y="5287108"/>
            <a:ext cx="184731" cy="369332"/>
          </a:xfrm>
          <a:prstGeom prst="rect">
            <a:avLst/>
          </a:prstGeom>
          <a:noFill/>
        </p:spPr>
        <p:txBody>
          <a:bodyPr wrap="none" rtlCol="0">
            <a:spAutoFit/>
          </a:bodyPr>
          <a:lstStyle/>
          <a:p>
            <a:endParaRPr lang="en-IN" dirty="0"/>
          </a:p>
        </p:txBody>
      </p:sp>
      <p:sp>
        <p:nvSpPr>
          <p:cNvPr id="10" name="Rounded Rectangle 9"/>
          <p:cNvSpPr/>
          <p:nvPr/>
        </p:nvSpPr>
        <p:spPr>
          <a:xfrm>
            <a:off x="339969" y="5416062"/>
            <a:ext cx="8874369" cy="125436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defTabSz="914400" fontAlgn="base">
              <a:spcBef>
                <a:spcPct val="0"/>
              </a:spcBef>
              <a:spcAft>
                <a:spcPct val="0"/>
              </a:spcAft>
            </a:pPr>
            <a:r>
              <a:rPr lang="en-US" b="1" dirty="0">
                <a:solidFill>
                  <a:schemeClr val="tx1"/>
                </a:solidFill>
                <a:latin typeface="Calibri" pitchFamily="34" charset="0"/>
                <a:ea typeface="Calibri" pitchFamily="34" charset="0"/>
                <a:cs typeface="Aharoni" pitchFamily="2" charset="-79"/>
              </a:rPr>
              <a:t>In sign column, we put (+) if difference is positive, (-) if difference is negative and (n/a) if difference  is zero(0).</a:t>
            </a:r>
            <a:endParaRPr lang="en-US" sz="2400" dirty="0">
              <a:solidFill>
                <a:schemeClr val="tx1"/>
              </a:solidFill>
              <a:latin typeface="Arial" pitchFamily="34" charset="0"/>
              <a:cs typeface="Arial" pitchFamily="34" charset="0"/>
            </a:endParaRPr>
          </a:p>
        </p:txBody>
      </p:sp>
    </p:spTree>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a:solidFill>
                  <a:schemeClr val="accent2">
                    <a:lumMod val="75000"/>
                  </a:schemeClr>
                </a:solidFill>
              </a:rPr>
              <a:t>calculation</a:t>
            </a:r>
          </a:p>
        </p:txBody>
      </p:sp>
      <p:sp>
        <p:nvSpPr>
          <p:cNvPr id="3" name="Content Placeholder 2"/>
          <p:cNvSpPr>
            <a:spLocks noGrp="1"/>
          </p:cNvSpPr>
          <p:nvPr>
            <p:ph idx="1"/>
          </p:nvPr>
        </p:nvSpPr>
        <p:spPr/>
        <p:txBody>
          <a:bodyPr/>
          <a:lstStyle/>
          <a:p>
            <a:pPr>
              <a:buNone/>
            </a:pPr>
            <a:r>
              <a:rPr lang="en-IN" dirty="0"/>
              <a:t>To perform the test ,we count number of + sign and the number  of – sign .</a:t>
            </a:r>
          </a:p>
          <a:p>
            <a:pPr>
              <a:buNone/>
            </a:pPr>
            <a:r>
              <a:rPr lang="en-IN" dirty="0"/>
              <a:t>Number of plus sign= 6</a:t>
            </a:r>
          </a:p>
          <a:p>
            <a:pPr>
              <a:buNone/>
            </a:pPr>
            <a:r>
              <a:rPr lang="en-IN" dirty="0"/>
              <a:t>Number of  minus sign=2</a:t>
            </a:r>
          </a:p>
          <a:p>
            <a:pPr>
              <a:buNone/>
            </a:pPr>
            <a:r>
              <a:rPr lang="en-IN" dirty="0"/>
              <a:t>n= 6+2=8</a:t>
            </a:r>
          </a:p>
          <a:p>
            <a:pPr>
              <a:buNone/>
            </a:pPr>
            <a:r>
              <a:rPr lang="en-IN" dirty="0"/>
              <a:t>µ=</a:t>
            </a:r>
            <a:r>
              <a:rPr lang="en-IN" dirty="0" err="1"/>
              <a:t>np</a:t>
            </a:r>
            <a:r>
              <a:rPr lang="en-IN" dirty="0"/>
              <a:t>  =8*0.5=4</a:t>
            </a:r>
          </a:p>
          <a:p>
            <a:pPr>
              <a:buNone/>
            </a:pPr>
            <a:r>
              <a:rPr lang="en-IN" dirty="0"/>
              <a:t>σ=√</a:t>
            </a:r>
            <a:r>
              <a:rPr lang="en-IN" dirty="0" err="1"/>
              <a:t>npq</a:t>
            </a:r>
            <a:r>
              <a:rPr lang="en-IN" dirty="0"/>
              <a:t> =1.4142</a:t>
            </a:r>
          </a:p>
          <a:p>
            <a:pPr>
              <a:buNone/>
            </a:pPr>
            <a:r>
              <a:rPr lang="en-IN" dirty="0"/>
              <a:t>Applying Z-test statistics , we get</a:t>
            </a:r>
          </a:p>
          <a:p>
            <a:pPr>
              <a:buNone/>
            </a:pPr>
            <a:r>
              <a:rPr lang="en-IN" dirty="0"/>
              <a:t>Z=   ¯X-µ/ σ</a:t>
            </a:r>
          </a:p>
          <a:p>
            <a:pPr>
              <a:buNone/>
            </a:pPr>
            <a:r>
              <a:rPr lang="en-IN" dirty="0"/>
              <a:t>=6-4/1.4142=3.1715</a:t>
            </a:r>
          </a:p>
          <a:p>
            <a:pPr>
              <a:buNone/>
            </a:pPr>
            <a:endParaRPr lang="en-IN" dirty="0"/>
          </a:p>
        </p:txBody>
      </p:sp>
    </p:spTree>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u="sng" dirty="0">
                <a:solidFill>
                  <a:schemeClr val="accent1">
                    <a:lumMod val="50000"/>
                  </a:schemeClr>
                </a:solidFill>
              </a:rPr>
              <a:t>IMPORTANCE</a:t>
            </a:r>
            <a:r>
              <a:rPr lang="en-IN" u="sng" dirty="0">
                <a:solidFill>
                  <a:schemeClr val="accent1">
                    <a:lumMod val="50000"/>
                  </a:schemeClr>
                </a:solidFill>
              </a:rPr>
              <a:t> OF SIGN TEST</a:t>
            </a:r>
          </a:p>
        </p:txBody>
      </p:sp>
      <p:sp>
        <p:nvSpPr>
          <p:cNvPr id="3" name="Content Placeholder 2"/>
          <p:cNvSpPr>
            <a:spLocks noGrp="1"/>
          </p:cNvSpPr>
          <p:nvPr>
            <p:ph idx="1"/>
          </p:nvPr>
        </p:nvSpPr>
        <p:spPr/>
        <p:txBody>
          <a:bodyPr/>
          <a:lstStyle/>
          <a:p>
            <a:r>
              <a:rPr lang="en-US" sz="2000" dirty="0"/>
              <a:t>Non-parametric: It's a non-parametric test, meaning it makes fewer assumptions about the underlying distribution of the data. </a:t>
            </a:r>
          </a:p>
          <a:p>
            <a:r>
              <a:rPr lang="en-US" sz="2000" dirty="0"/>
              <a:t>Ease of interpretation: The results of the sign test are relatively easy to interpret.</a:t>
            </a:r>
          </a:p>
          <a:p>
            <a:r>
              <a:rPr lang="en-US" sz="2000" dirty="0"/>
              <a:t>Small sample sizes: Unlike some parametric tests, the sign test can be effectively used even with small sample sizes. </a:t>
            </a:r>
          </a:p>
          <a:p>
            <a:r>
              <a:rPr lang="en-US" sz="2000" dirty="0"/>
              <a:t>Flexibility: The sign test can be used for various types of data, including ordinal, interval, or ratio data. </a:t>
            </a:r>
          </a:p>
          <a:p>
            <a:endParaRPr lang="en-IN" dirty="0"/>
          </a:p>
          <a:p>
            <a:endParaRPr lang="en-IN" dirty="0"/>
          </a:p>
        </p:txBody>
      </p:sp>
    </p:spTree>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965A42-F3B8-AA25-02A5-D118E7A8A267}"/>
              </a:ext>
            </a:extLst>
          </p:cNvPr>
          <p:cNvSpPr>
            <a:spLocks noGrp="1"/>
          </p:cNvSpPr>
          <p:nvPr>
            <p:ph type="title"/>
          </p:nvPr>
        </p:nvSpPr>
        <p:spPr>
          <a:xfrm>
            <a:off x="677334" y="402672"/>
            <a:ext cx="8596668" cy="1006678"/>
          </a:xfrm>
        </p:spPr>
        <p:txBody>
          <a:bodyPr>
            <a:normAutofit/>
          </a:bodyPr>
          <a:lstStyle/>
          <a:p>
            <a:r>
              <a:rPr lang="en-US" sz="4000" b="1" u="sng" dirty="0">
                <a:solidFill>
                  <a:schemeClr val="accent1">
                    <a:lumMod val="50000"/>
                  </a:schemeClr>
                </a:solidFill>
                <a:latin typeface="Adobe Hebrew" panose="02040503050201020203" pitchFamily="18" charset="-79"/>
                <a:cs typeface="Adobe Hebrew" panose="02040503050201020203" pitchFamily="18" charset="-79"/>
              </a:rPr>
              <a:t>ASSUMPTIONS OF SIGN TEST</a:t>
            </a:r>
            <a:endParaRPr lang="en-IN" sz="4000" b="1" u="sng" dirty="0">
              <a:solidFill>
                <a:schemeClr val="accent1">
                  <a:lumMod val="50000"/>
                </a:schemeClr>
              </a:solidFill>
              <a:latin typeface="Adobe Hebrew" panose="02040503050201020203" pitchFamily="18" charset="-79"/>
              <a:cs typeface="Adobe Hebrew" panose="02040503050201020203" pitchFamily="18" charset="-79"/>
            </a:endParaRPr>
          </a:p>
        </p:txBody>
      </p:sp>
      <p:sp>
        <p:nvSpPr>
          <p:cNvPr id="3" name="Content Placeholder 2">
            <a:extLst>
              <a:ext uri="{FF2B5EF4-FFF2-40B4-BE49-F238E27FC236}">
                <a16:creationId xmlns:a16="http://schemas.microsoft.com/office/drawing/2014/main" id="{F9F8F415-A48F-4CCD-A49E-EF40FE6A6869}"/>
              </a:ext>
            </a:extLst>
          </p:cNvPr>
          <p:cNvSpPr>
            <a:spLocks noGrp="1"/>
          </p:cNvSpPr>
          <p:nvPr>
            <p:ph idx="1"/>
          </p:nvPr>
        </p:nvSpPr>
        <p:spPr>
          <a:xfrm>
            <a:off x="778002" y="1623693"/>
            <a:ext cx="8596668" cy="4449936"/>
          </a:xfrm>
        </p:spPr>
        <p:txBody>
          <a:bodyPr>
            <a:normAutofit/>
          </a:bodyPr>
          <a:lstStyle/>
          <a:p>
            <a:r>
              <a:rPr lang="en-US" sz="3200" dirty="0"/>
              <a:t>The test is distribution free.</a:t>
            </a:r>
          </a:p>
          <a:p>
            <a:r>
              <a:rPr lang="en-US" sz="3200" dirty="0"/>
              <a:t>The data should originate from two related samples, which could represent the same group under different conditions or time.</a:t>
            </a:r>
          </a:p>
          <a:p>
            <a:r>
              <a:rPr lang="en-US" sz="3200" dirty="0"/>
              <a:t>The variable of interest is continuous or ranked ordinal scale of measurement.</a:t>
            </a:r>
          </a:p>
          <a:p>
            <a:pPr>
              <a:buNone/>
            </a:pPr>
            <a:endParaRPr lang="en-IN" sz="3200" dirty="0"/>
          </a:p>
        </p:txBody>
      </p:sp>
    </p:spTree>
    <p:extLst>
      <p:ext uri="{BB962C8B-B14F-4D97-AF65-F5344CB8AC3E}">
        <p14:creationId xmlns:p14="http://schemas.microsoft.com/office/powerpoint/2010/main" val="131972901"/>
      </p:ext>
    </p:extLst>
  </p:cSld>
  <p:clrMapOvr>
    <a:masterClrMapping/>
  </p:clrMapOvr>
  <p:transition>
    <p:dissolve/>
  </p:transition>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290</TotalTime>
  <Words>567</Words>
  <Application>Microsoft Office PowerPoint</Application>
  <PresentationFormat>Widescreen</PresentationFormat>
  <Paragraphs>97</Paragraphs>
  <Slides>10</Slides>
  <Notes>1</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10</vt:i4>
      </vt:variant>
    </vt:vector>
  </HeadingPairs>
  <TitlesOfParts>
    <vt:vector size="22" baseType="lpstr">
      <vt:lpstr>Adobe Gothic Std B</vt:lpstr>
      <vt:lpstr>Adobe Hebrew</vt:lpstr>
      <vt:lpstr>Aharoni</vt:lpstr>
      <vt:lpstr>Algerian</vt:lpstr>
      <vt:lpstr>Andalus</vt:lpstr>
      <vt:lpstr>Aparajita</vt:lpstr>
      <vt:lpstr>Arial</vt:lpstr>
      <vt:lpstr>Berlin Sans FB Demi</vt:lpstr>
      <vt:lpstr>Calibri</vt:lpstr>
      <vt:lpstr>Trebuchet MS</vt:lpstr>
      <vt:lpstr>Wingdings 3</vt:lpstr>
      <vt:lpstr>Facet</vt:lpstr>
      <vt:lpstr>SIGN - TEST</vt:lpstr>
      <vt:lpstr>CONTENTS</vt:lpstr>
      <vt:lpstr>What is sign test?</vt:lpstr>
      <vt:lpstr>OBJECTIVE OF SIGN TEST</vt:lpstr>
      <vt:lpstr>EXAMPLE OF SIGN TEST</vt:lpstr>
      <vt:lpstr>Solution</vt:lpstr>
      <vt:lpstr>calculation</vt:lpstr>
      <vt:lpstr>IMPORTANCE OF SIGN TEST</vt:lpstr>
      <vt:lpstr>ASSUMPTIONS OF SIGN TEST</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sign test?</dc:title>
  <dc:creator>samrit sekhar majhi</dc:creator>
  <cp:lastModifiedBy>OWNER</cp:lastModifiedBy>
  <cp:revision>30</cp:revision>
  <dcterms:created xsi:type="dcterms:W3CDTF">2024-04-11T05:07:18Z</dcterms:created>
  <dcterms:modified xsi:type="dcterms:W3CDTF">2025-01-20T16:36:10Z</dcterms:modified>
</cp:coreProperties>
</file>